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ppt/notesSlides/notesSlide3.xml" ContentType="application/vnd.openxmlformats-officedocument.presentationml.notesSlide+xml"/>
  <Override PartName="/ppt/ink/ink4.xml" ContentType="application/inkml+xml"/>
  <Override PartName="/ppt/notesSlides/notesSlide4.xml" ContentType="application/vnd.openxmlformats-officedocument.presentationml.notesSlide+xml"/>
  <Override PartName="/ppt/ink/ink5.xml" ContentType="application/inkml+xml"/>
  <Override PartName="/ppt/notesSlides/notesSlide5.xml" ContentType="application/vnd.openxmlformats-officedocument.presentationml.notesSlide+xml"/>
  <Override PartName="/ppt/ink/ink6.xml" ContentType="application/inkml+xml"/>
  <Override PartName="/ppt/notesSlides/notesSlide6.xml" ContentType="application/vnd.openxmlformats-officedocument.presentationml.notesSlide+xml"/>
  <Override PartName="/ppt/ink/ink7.xml" ContentType="application/inkml+xml"/>
  <Override PartName="/ppt/notesSlides/notesSlide7.xml" ContentType="application/vnd.openxmlformats-officedocument.presentationml.notesSlide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1" r:id="rId5"/>
    <p:sldId id="263" r:id="rId6"/>
    <p:sldId id="264" r:id="rId7"/>
    <p:sldId id="268" r:id="rId8"/>
    <p:sldId id="271" r:id="rId9"/>
    <p:sldId id="270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2"/>
    <p:restoredTop sz="94719"/>
  </p:normalViewPr>
  <p:slideViewPr>
    <p:cSldViewPr snapToGrid="0" snapToObjects="1">
      <p:cViewPr varScale="1">
        <p:scale>
          <a:sx n="116" d="100"/>
          <a:sy n="116" d="100"/>
        </p:scale>
        <p:origin x="216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21:20:26.353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21:20:26.353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21:20:26.353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21:20:26.353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21:20:26.353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0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21:20:26.353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0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21:20:26.353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0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21:20:26.353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0 24575,'0'0'0</inkml:trace>
</inkml:ink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005AD-26FF-194E-B473-32AC6C725C12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74142-2E14-2444-A3D4-1E96346132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4699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74142-2E14-2444-A3D4-1E963461326A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0261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74142-2E14-2444-A3D4-1E963461326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5511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74142-2E14-2444-A3D4-1E963461326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1664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74142-2E14-2444-A3D4-1E963461326A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1912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74142-2E14-2444-A3D4-1E963461326A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1486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74142-2E14-2444-A3D4-1E963461326A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3976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74142-2E14-2444-A3D4-1E963461326A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7783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78CE2A-C1F3-3145-BEE1-53F4DBB6BD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B744C49-DD1B-094D-800B-6841D64E15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4425FE-C8B8-9B43-82A4-B5246F2D9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FAFDDC-DF1A-A843-984D-DC2F99A41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EACECB-AB81-A443-A9A8-B6D39E8AC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2927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0BEBCD-1FEC-DB46-A7F3-C3C6AFDBC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A2E5720-32AD-BF48-9CDB-DE25E9CA8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D647C7-AA78-6448-9FA8-E0298B767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D5B993-E484-6447-A238-7C9DB4F9D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3C6A097-EC8D-954B-A4D3-9BA33E56D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933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05F6571-896B-414A-AA61-2F519AC136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B570F40-681D-854B-84CB-A4165D650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C9E146-EE8C-8440-A1BA-2FF35D963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0E6812-C662-6644-81BD-8C9D7EB40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6B15B7-3ECD-1B4A-8CF3-5E60DA441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4266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E8401E-26E8-A643-9685-21D24B3F4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78DD0C-2B10-5946-851A-A4374BE0E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F20A10-2DE8-B949-B88B-49FC69532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345FF7-A4B3-2440-8984-9ECDAC63B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24740A-5412-C342-977B-DBF63BFBE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7825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BAF414-8619-1E45-A0EF-992FFDFE4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85F8DB-98B8-9241-8FB3-2C81EA875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7877F0-0F57-8C4A-9F70-2F7C30506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7C7B23-1A81-AB48-B0E1-2A8BF713C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6A43A5-B4C2-6645-ACC0-5F24549F4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4017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4A16CF-79B3-8142-8615-D1F3FF506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92AE7F-9466-6D4A-8DFD-D1B69453F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F8DCAC6-038D-BF43-8FE8-376AC3E715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A463884-552F-7B41-8016-287451BA3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00D05ED-0BA0-D542-BCA4-71F6C6E8E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7CECA9-108C-144F-B9A7-008DBEEA6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332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D64C98-0E0A-0A4E-B71F-251CE22E1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817D8FB-FE2D-1741-870A-A7479518C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5567E7-5B9A-A249-9FDB-7C6FBE4CB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BFD4E29-08DE-DE45-AFA5-18599BC463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98E69A6-887B-F346-919C-27C0B3BC70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005D06-8D3E-6547-A7D6-B1D39BF61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F133D66-2BB5-694C-ADD8-6FEBF859F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B14BB3B-9D07-B14E-A971-084A211BB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4825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FF2C30-DFBD-CA4A-806C-BA9F59877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DE4C988-4207-414D-ADCE-8380D32C4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4FC6F87-0D24-A74F-A3A8-5CC879960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DDA3095-C042-B840-9F90-C07142B78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4625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8D068CF-F7ED-1A40-B350-3C63A9D37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2738693-70FA-5846-BA6A-53FFACB78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1192ED-D37E-654C-8B77-D3D4C0E42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941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8024D8-78F7-234C-A52C-CDE6F15A9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36AC19-07DD-D34E-8AEF-AA5AD15B1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85B2024-47C0-5A4B-A53E-6D4820A05C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EDD9F01-493A-5E40-9ACB-D4A3DC9D8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CA97C91-900D-E342-BB78-71E8075BA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5B3245F-1AB1-D44D-9CC3-21078FB78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4211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CE900D-C014-9E40-99A1-2ECA371EB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71261C2-8891-4C4E-92FA-E09006035F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90C4D7A-36AD-ED4C-86F5-17A94024D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096A3D0-CF09-224E-B47A-18329842E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D35DC8D-459C-B448-9C57-ACFA62AB5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D67277-E59E-E046-AD3E-9E746F078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7960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ABF61-EC6B-0943-8FFC-925733508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F01C32-E158-6A48-B689-2DBDDACE7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9E09D3-3114-5E4A-8A85-13C043810B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FF214F-B4E6-D044-9334-BB5CF0E849D4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82C620-D3A6-1948-8441-0AB6C2D47F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F4C736-D41B-9746-8867-3D988669AB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51E1D-9200-F44D-AE18-57925679AE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318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argentov.pro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blog.domclick.ru/ipoteka/post/kazhduyu-desyatuyu-ipoteku-v-sbere-berut-molodye-lyudi-analitika-domklik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4979BC-4F7A-1849-AAB5-E8B85A856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6014" y="578790"/>
            <a:ext cx="10614135" cy="1496097"/>
          </a:xfrm>
        </p:spPr>
        <p:txBody>
          <a:bodyPr>
            <a:noAutofit/>
          </a:bodyPr>
          <a:lstStyle/>
          <a:p>
            <a:pPr algn="l"/>
            <a:r>
              <a:rPr lang="ru-RU" sz="3600" b="1" dirty="0">
                <a:solidFill>
                  <a:schemeClr val="bg1"/>
                </a:solidFill>
                <a:latin typeface="+mn-lt"/>
              </a:rPr>
              <a:t>Разработка моделей оценки бизнес-эффективности рекламных кампаний и определения склонности клиентов к покупкам товаров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E0CF460-713D-D440-B15D-88A848E683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27540" y="5260063"/>
            <a:ext cx="2951649" cy="759002"/>
          </a:xfrm>
        </p:spPr>
        <p:txBody>
          <a:bodyPr>
            <a:noAutofit/>
          </a:bodyPr>
          <a:lstStyle/>
          <a:p>
            <a:pPr algn="l"/>
            <a:r>
              <a:rPr lang="ru-RU" sz="2700" dirty="0">
                <a:solidFill>
                  <a:schemeClr val="bg1"/>
                </a:solidFill>
              </a:rPr>
              <a:t>Аргентов Сергей</a:t>
            </a:r>
          </a:p>
          <a:p>
            <a:pPr algn="l">
              <a:spcBef>
                <a:spcPts val="300"/>
              </a:spcBef>
            </a:pPr>
            <a:r>
              <a:rPr lang="ru-RU" sz="2100" dirty="0">
                <a:solidFill>
                  <a:schemeClr val="bg1"/>
                </a:solidFill>
              </a:rPr>
              <a:t>   </a:t>
            </a:r>
            <a:r>
              <a:rPr lang="en-US" sz="2100" dirty="0">
                <a:solidFill>
                  <a:schemeClr val="bg1"/>
                </a:solidFill>
                <a:hlinkClick r:id="rId2"/>
              </a:rPr>
              <a:t>https://</a:t>
            </a:r>
            <a:r>
              <a:rPr lang="en-US" sz="2100" dirty="0" err="1">
                <a:solidFill>
                  <a:schemeClr val="bg1"/>
                </a:solidFill>
                <a:hlinkClick r:id="rId2"/>
              </a:rPr>
              <a:t>argentov.pro</a:t>
            </a:r>
            <a:endParaRPr lang="ru-RU" sz="21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8198C6-47C1-3549-955F-BBE6814B9B3C}"/>
              </a:ext>
            </a:extLst>
          </p:cNvPr>
          <p:cNvSpPr txBox="1"/>
          <p:nvPr/>
        </p:nvSpPr>
        <p:spPr>
          <a:xfrm>
            <a:off x="5626672" y="6192042"/>
            <a:ext cx="93865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chemeClr val="bg1"/>
                </a:solidFill>
              </a:rPr>
              <a:t>2023 </a:t>
            </a:r>
            <a:r>
              <a:rPr lang="ru-RU" sz="2100" dirty="0">
                <a:solidFill>
                  <a:schemeClr val="bg1"/>
                </a:solidFill>
              </a:rPr>
              <a:t>г.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BE6DF-0394-2249-9784-ACC63C25CBE3}"/>
              </a:ext>
            </a:extLst>
          </p:cNvPr>
          <p:cNvSpPr txBox="1"/>
          <p:nvPr/>
        </p:nvSpPr>
        <p:spPr>
          <a:xfrm>
            <a:off x="980361" y="2551837"/>
            <a:ext cx="106988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700" dirty="0">
                <a:solidFill>
                  <a:schemeClr val="bg1"/>
                </a:solidFill>
              </a:rPr>
              <a:t>СОДЕРЖАНИЕ:</a:t>
            </a:r>
          </a:p>
          <a:p>
            <a:r>
              <a:rPr lang="ru-RU" sz="2700" dirty="0">
                <a:solidFill>
                  <a:schemeClr val="bg1"/>
                </a:solidFill>
              </a:rPr>
              <a:t>Слайд      2.  Цели, задачи и обстоятельства исследования</a:t>
            </a:r>
          </a:p>
          <a:p>
            <a:r>
              <a:rPr lang="ru-RU" sz="2700" dirty="0">
                <a:solidFill>
                  <a:schemeClr val="bg1"/>
                </a:solidFill>
              </a:rPr>
              <a:t>Слайд   3-4.  Витрина данных и рекомендации по их нормализации</a:t>
            </a:r>
          </a:p>
          <a:p>
            <a:r>
              <a:rPr lang="ru-RU" sz="2700" dirty="0">
                <a:solidFill>
                  <a:schemeClr val="bg1"/>
                </a:solidFill>
              </a:rPr>
              <a:t>Слайд   5-6.  Методы оценки и оценка эффектов рекламных кампаний</a:t>
            </a:r>
            <a:endParaRPr lang="en-US" sz="2700" dirty="0">
              <a:solidFill>
                <a:schemeClr val="bg1"/>
              </a:solidFill>
            </a:endParaRPr>
          </a:p>
          <a:p>
            <a:r>
              <a:rPr lang="ru-RU" sz="2700" dirty="0">
                <a:solidFill>
                  <a:schemeClr val="bg1"/>
                </a:solidFill>
              </a:rPr>
              <a:t>Слайд   </a:t>
            </a:r>
            <a:r>
              <a:rPr lang="en-US" sz="2700" dirty="0">
                <a:solidFill>
                  <a:schemeClr val="bg1"/>
                </a:solidFill>
              </a:rPr>
              <a:t>7</a:t>
            </a:r>
            <a:r>
              <a:rPr lang="ru-RU" sz="2700" dirty="0">
                <a:solidFill>
                  <a:schemeClr val="bg1"/>
                </a:solidFill>
              </a:rPr>
              <a:t>-8</a:t>
            </a:r>
            <a:r>
              <a:rPr lang="en-US" sz="2700" dirty="0">
                <a:solidFill>
                  <a:schemeClr val="bg1"/>
                </a:solidFill>
              </a:rPr>
              <a:t>.</a:t>
            </a:r>
            <a:r>
              <a:rPr lang="ru-RU" sz="2700" dirty="0">
                <a:solidFill>
                  <a:schemeClr val="bg1"/>
                </a:solidFill>
              </a:rPr>
              <a:t>  Кластеризация данных (методы и выводы)</a:t>
            </a:r>
          </a:p>
          <a:p>
            <a:r>
              <a:rPr lang="ru-RU" sz="2700" dirty="0">
                <a:solidFill>
                  <a:schemeClr val="bg1"/>
                </a:solidFill>
              </a:rPr>
              <a:t>Слайд       9.  Прогноз склонности жителей города 1188 к покупкам</a:t>
            </a:r>
          </a:p>
        </p:txBody>
      </p:sp>
    </p:spTree>
    <p:extLst>
      <p:ext uri="{BB962C8B-B14F-4D97-AF65-F5344CB8AC3E}">
        <p14:creationId xmlns:p14="http://schemas.microsoft.com/office/powerpoint/2010/main" val="3182033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1D6137C-738D-D7EE-B384-D8EF72027128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95" y="1024533"/>
            <a:ext cx="5019414" cy="256288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CA5F0DA-07ED-1443-AA01-43D49323151A}"/>
              </a:ext>
            </a:extLst>
          </p:cNvPr>
          <p:cNvSpPr txBox="1"/>
          <p:nvPr/>
        </p:nvSpPr>
        <p:spPr>
          <a:xfrm>
            <a:off x="2086425" y="4112015"/>
            <a:ext cx="9424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Статистически значимо определить эффективны ли проведённые рекламные кампании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DA2D38-50A6-D346-A346-9FA2A7526B7B}"/>
              </a:ext>
            </a:extLst>
          </p:cNvPr>
          <p:cNvSpPr txBox="1"/>
          <p:nvPr/>
        </p:nvSpPr>
        <p:spPr>
          <a:xfrm>
            <a:off x="2021721" y="5030820"/>
            <a:ext cx="97804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- </a:t>
            </a:r>
            <a:r>
              <a:rPr lang="ru-RU" dirty="0">
                <a:solidFill>
                  <a:schemeClr val="bg1"/>
                </a:solidFill>
              </a:rPr>
              <a:t>Сформировать витрину (хранилище) данных о клиентах и товарах</a:t>
            </a:r>
          </a:p>
          <a:p>
            <a:r>
              <a:rPr lang="ru-RU" dirty="0">
                <a:solidFill>
                  <a:schemeClr val="bg1"/>
                </a:solidFill>
              </a:rPr>
              <a:t>- Разработать модель машинного обучения для восстановления данных</a:t>
            </a:r>
          </a:p>
          <a:p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ru-RU" dirty="0">
                <a:solidFill>
                  <a:schemeClr val="bg1"/>
                </a:solidFill>
              </a:rPr>
              <a:t> Определить бизнес-критерии для сравнения тестовых и контрольных групп покупателей</a:t>
            </a:r>
          </a:p>
          <a:p>
            <a:r>
              <a:rPr lang="ru-RU" dirty="0">
                <a:solidFill>
                  <a:schemeClr val="bg1"/>
                </a:solidFill>
              </a:rPr>
              <a:t>- Подобрать статистические тесты бизнес-эффективности рекламных кампаний</a:t>
            </a:r>
          </a:p>
          <a:p>
            <a:r>
              <a:rPr lang="ru-RU" dirty="0">
                <a:solidFill>
                  <a:schemeClr val="bg1"/>
                </a:solidFill>
              </a:rPr>
              <a:t>- Подготовить данные и разработать модель, предсказывающую склонность клиентов к покупкам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5BA964-2068-8A4B-BF72-CD7C7B201AA3}"/>
              </a:ext>
            </a:extLst>
          </p:cNvPr>
          <p:cNvSpPr txBox="1"/>
          <p:nvPr/>
        </p:nvSpPr>
        <p:spPr>
          <a:xfrm>
            <a:off x="577623" y="4130465"/>
            <a:ext cx="837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Цель 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14:cNvPr>
              <p14:cNvContentPartPr/>
              <p14:nvPr/>
            </p14:nvContentPartPr>
            <p14:xfrm>
              <a:off x="2155198" y="-340268"/>
              <a:ext cx="360" cy="36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6558" y="-34926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4979BC-4F7A-1849-AAB5-E8B85A856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091" y="116160"/>
            <a:ext cx="4283917" cy="849000"/>
          </a:xfrm>
        </p:spPr>
        <p:txBody>
          <a:bodyPr>
            <a:noAutofit/>
          </a:bodyPr>
          <a:lstStyle/>
          <a:p>
            <a:pPr algn="l"/>
            <a:r>
              <a:rPr lang="ru-RU" sz="3600" b="1" dirty="0">
                <a:solidFill>
                  <a:schemeClr val="bg1"/>
                </a:solidFill>
                <a:latin typeface="+mn-lt"/>
              </a:rPr>
              <a:t>Цели и задачи</a:t>
            </a:r>
          </a:p>
        </p:txBody>
      </p: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6CA7F7FA-A035-5641-9519-B582D0B31F9F}"/>
              </a:ext>
            </a:extLst>
          </p:cNvPr>
          <p:cNvCxnSpPr>
            <a:cxnSpLocks/>
          </p:cNvCxnSpPr>
          <p:nvPr/>
        </p:nvCxnSpPr>
        <p:spPr>
          <a:xfrm>
            <a:off x="499228" y="4130465"/>
            <a:ext cx="0" cy="2441226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958AFAC1-2F97-724C-B777-10F83F01795C}"/>
              </a:ext>
            </a:extLst>
          </p:cNvPr>
          <p:cNvCxnSpPr>
            <a:cxnSpLocks/>
          </p:cNvCxnSpPr>
          <p:nvPr/>
        </p:nvCxnSpPr>
        <p:spPr>
          <a:xfrm flipH="1">
            <a:off x="499228" y="4850519"/>
            <a:ext cx="1375972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6995024-6FD7-C14B-BEFE-B7F3060EA6B5}"/>
              </a:ext>
            </a:extLst>
          </p:cNvPr>
          <p:cNvSpPr txBox="1"/>
          <p:nvPr/>
        </p:nvSpPr>
        <p:spPr>
          <a:xfrm>
            <a:off x="582759" y="503998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Задачи</a:t>
            </a:r>
          </a:p>
        </p:txBody>
      </p: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14E4A4A4-9525-1941-8E93-7AF540FE852D}"/>
              </a:ext>
            </a:extLst>
          </p:cNvPr>
          <p:cNvCxnSpPr>
            <a:cxnSpLocks/>
          </p:cNvCxnSpPr>
          <p:nvPr/>
        </p:nvCxnSpPr>
        <p:spPr>
          <a:xfrm flipH="1">
            <a:off x="511295" y="6571691"/>
            <a:ext cx="1375972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55B729C7-8B1A-6640-A186-A8FC84211740}"/>
              </a:ext>
            </a:extLst>
          </p:cNvPr>
          <p:cNvCxnSpPr>
            <a:cxnSpLocks/>
          </p:cNvCxnSpPr>
          <p:nvPr/>
        </p:nvCxnSpPr>
        <p:spPr>
          <a:xfrm flipH="1">
            <a:off x="2021721" y="4850519"/>
            <a:ext cx="7971513" cy="5542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0289A08-77F7-3340-9842-C6C915F4889F}"/>
              </a:ext>
            </a:extLst>
          </p:cNvPr>
          <p:cNvCxnSpPr>
            <a:cxnSpLocks/>
          </p:cNvCxnSpPr>
          <p:nvPr/>
        </p:nvCxnSpPr>
        <p:spPr>
          <a:xfrm flipH="1">
            <a:off x="2043891" y="6569046"/>
            <a:ext cx="9670241" cy="0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3513E30D-D981-7D4C-A2C1-5F654A5B23D3}"/>
              </a:ext>
            </a:extLst>
          </p:cNvPr>
          <p:cNvSpPr txBox="1"/>
          <p:nvPr/>
        </p:nvSpPr>
        <p:spPr>
          <a:xfrm>
            <a:off x="6005006" y="532729"/>
            <a:ext cx="5596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ОБСТОЯТЕЛЬСТВА ПРОВЕДЕНИЯ ИССЛЕДОВАНИЯ</a:t>
            </a:r>
          </a:p>
        </p:txBody>
      </p:sp>
      <p:sp>
        <p:nvSpPr>
          <p:cNvPr id="49" name="Треугольник 48">
            <a:extLst>
              <a:ext uri="{FF2B5EF4-FFF2-40B4-BE49-F238E27FC236}">
                <a16:creationId xmlns:a16="http://schemas.microsoft.com/office/drawing/2014/main" id="{EAF5E5F7-EE84-3E44-9B81-CE98ECBDF7D4}"/>
              </a:ext>
            </a:extLst>
          </p:cNvPr>
          <p:cNvSpPr/>
          <p:nvPr/>
        </p:nvSpPr>
        <p:spPr>
          <a:xfrm rot="7916618">
            <a:off x="3982663" y="2764521"/>
            <a:ext cx="2292918" cy="1020939"/>
          </a:xfrm>
          <a:prstGeom prst="triangle">
            <a:avLst>
              <a:gd name="adj" fmla="val 48032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DE793B78-9068-8648-8601-3A29E9B5CFD5}"/>
              </a:ext>
            </a:extLst>
          </p:cNvPr>
          <p:cNvCxnSpPr>
            <a:cxnSpLocks/>
          </p:cNvCxnSpPr>
          <p:nvPr/>
        </p:nvCxnSpPr>
        <p:spPr>
          <a:xfrm>
            <a:off x="5845982" y="478614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C0F3BBF9-CA45-FF40-A9F6-EEA59B966138}"/>
              </a:ext>
            </a:extLst>
          </p:cNvPr>
          <p:cNvCxnSpPr>
            <a:cxnSpLocks/>
          </p:cNvCxnSpPr>
          <p:nvPr/>
        </p:nvCxnSpPr>
        <p:spPr>
          <a:xfrm>
            <a:off x="5834794" y="478614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>
            <a:extLst>
              <a:ext uri="{FF2B5EF4-FFF2-40B4-BE49-F238E27FC236}">
                <a16:creationId xmlns:a16="http://schemas.microsoft.com/office/drawing/2014/main" id="{D6709F06-318B-7E4A-A278-093371A27EBC}"/>
              </a:ext>
            </a:extLst>
          </p:cNvPr>
          <p:cNvCxnSpPr>
            <a:cxnSpLocks/>
          </p:cNvCxnSpPr>
          <p:nvPr/>
        </p:nvCxnSpPr>
        <p:spPr>
          <a:xfrm flipV="1">
            <a:off x="6341618" y="1067782"/>
            <a:ext cx="0" cy="773656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единительная линия 60">
            <a:extLst>
              <a:ext uri="{FF2B5EF4-FFF2-40B4-BE49-F238E27FC236}">
                <a16:creationId xmlns:a16="http://schemas.microsoft.com/office/drawing/2014/main" id="{6E915ADC-86FD-CC41-98E1-A1D374876898}"/>
              </a:ext>
            </a:extLst>
          </p:cNvPr>
          <p:cNvCxnSpPr>
            <a:cxnSpLocks/>
          </p:cNvCxnSpPr>
          <p:nvPr/>
        </p:nvCxnSpPr>
        <p:spPr>
          <a:xfrm flipV="1">
            <a:off x="6341618" y="2101950"/>
            <a:ext cx="0" cy="773656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17BE18E3-52DE-0648-AA4F-05F6326409C7}"/>
              </a:ext>
            </a:extLst>
          </p:cNvPr>
          <p:cNvSpPr txBox="1"/>
          <p:nvPr/>
        </p:nvSpPr>
        <p:spPr>
          <a:xfrm>
            <a:off x="6393375" y="1999267"/>
            <a:ext cx="5320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/>
            <a:r>
              <a:rPr lang="ru-RU" dirty="0">
                <a:solidFill>
                  <a:schemeClr val="bg1"/>
                </a:solidFill>
              </a:rPr>
              <a:t>Проведены две рекламных кампании по предоставлению скидок с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разделив клиентов на тестовые и контрольную группы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C927C45-AA93-2744-AE43-56B94FDE711D}"/>
              </a:ext>
            </a:extLst>
          </p:cNvPr>
          <p:cNvSpPr txBox="1"/>
          <p:nvPr/>
        </p:nvSpPr>
        <p:spPr>
          <a:xfrm>
            <a:off x="6413179" y="953534"/>
            <a:ext cx="50972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/>
            <a:r>
              <a:rPr lang="ru-RU" dirty="0">
                <a:solidFill>
                  <a:schemeClr val="bg1"/>
                </a:solidFill>
              </a:rPr>
              <a:t>Компания является международной сетью по продаже спортивных товаров, представлена во многих городах разных стран</a:t>
            </a:r>
          </a:p>
        </p:txBody>
      </p:sp>
      <p:cxnSp>
        <p:nvCxnSpPr>
          <p:cNvPr id="65" name="Прямая соединительная линия 64">
            <a:extLst>
              <a:ext uri="{FF2B5EF4-FFF2-40B4-BE49-F238E27FC236}">
                <a16:creationId xmlns:a16="http://schemas.microsoft.com/office/drawing/2014/main" id="{B89C58E6-AFEC-234F-B8F4-2110E8D309E8}"/>
              </a:ext>
            </a:extLst>
          </p:cNvPr>
          <p:cNvCxnSpPr>
            <a:cxnSpLocks/>
          </p:cNvCxnSpPr>
          <p:nvPr/>
        </p:nvCxnSpPr>
        <p:spPr>
          <a:xfrm flipV="1">
            <a:off x="6343390" y="3105596"/>
            <a:ext cx="0" cy="751180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F3986E7D-4223-0747-B776-36D94B0D6036}"/>
              </a:ext>
            </a:extLst>
          </p:cNvPr>
          <p:cNvSpPr txBox="1"/>
          <p:nvPr/>
        </p:nvSpPr>
        <p:spPr>
          <a:xfrm>
            <a:off x="6393374" y="3118225"/>
            <a:ext cx="5439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/>
            <a:r>
              <a:rPr lang="ru-RU" dirty="0">
                <a:solidFill>
                  <a:schemeClr val="bg1"/>
                </a:solidFill>
              </a:rPr>
              <a:t>При наличии эффекта от рекламных кампаний их планируется повторить в отдельных городах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53927-1957-575F-D468-9FE50D783963}"/>
              </a:ext>
            </a:extLst>
          </p:cNvPr>
          <p:cNvSpPr txBox="1"/>
          <p:nvPr/>
        </p:nvSpPr>
        <p:spPr>
          <a:xfrm>
            <a:off x="2086425" y="4402657"/>
            <a:ext cx="9424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Научиться предсказывать склонность клиентов к покупкам товаров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158A65-A3A9-16B4-401F-699533B7CBE6}"/>
              </a:ext>
            </a:extLst>
          </p:cNvPr>
          <p:cNvSpPr txBox="1"/>
          <p:nvPr/>
        </p:nvSpPr>
        <p:spPr>
          <a:xfrm>
            <a:off x="577623" y="4421107"/>
            <a:ext cx="837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Цель 2</a:t>
            </a:r>
          </a:p>
        </p:txBody>
      </p:sp>
    </p:spTree>
    <p:extLst>
      <p:ext uri="{BB962C8B-B14F-4D97-AF65-F5344CB8AC3E}">
        <p14:creationId xmlns:p14="http://schemas.microsoft.com/office/powerpoint/2010/main" val="3130498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14:cNvPr>
              <p14:cNvContentPartPr/>
              <p14:nvPr/>
            </p14:nvContentPartPr>
            <p14:xfrm>
              <a:off x="2155198" y="-340268"/>
              <a:ext cx="360" cy="36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6198" y="-34926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4979BC-4F7A-1849-AAB5-E8B85A856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1518" y="130900"/>
            <a:ext cx="11730482" cy="849000"/>
          </a:xfrm>
        </p:spPr>
        <p:txBody>
          <a:bodyPr>
            <a:noAutofit/>
          </a:bodyPr>
          <a:lstStyle/>
          <a:p>
            <a:pPr algn="l"/>
            <a:r>
              <a:rPr lang="ru-RU" sz="3600" b="1" dirty="0">
                <a:solidFill>
                  <a:schemeClr val="bg1"/>
                </a:solidFill>
                <a:latin typeface="+mn-lt"/>
              </a:rPr>
              <a:t>3.  ФОРМИРОВАНИЕ ВИТРИНЫ ДАННЫХ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513E30D-D981-7D4C-A2C1-5F654A5B23D3}"/>
              </a:ext>
            </a:extLst>
          </p:cNvPr>
          <p:cNvSpPr txBox="1"/>
          <p:nvPr/>
        </p:nvSpPr>
        <p:spPr>
          <a:xfrm>
            <a:off x="780802" y="1276650"/>
            <a:ext cx="5596270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700" dirty="0">
                <a:solidFill>
                  <a:schemeClr val="bg1"/>
                </a:solidFill>
              </a:rPr>
              <a:t>ТЕХНОЛОГИЯ</a:t>
            </a:r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DE793B78-9068-8648-8601-3A29E9B5CFD5}"/>
              </a:ext>
            </a:extLst>
          </p:cNvPr>
          <p:cNvCxnSpPr>
            <a:cxnSpLocks/>
          </p:cNvCxnSpPr>
          <p:nvPr/>
        </p:nvCxnSpPr>
        <p:spPr>
          <a:xfrm>
            <a:off x="621778" y="1222535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C0F3BBF9-CA45-FF40-A9F6-EEA59B966138}"/>
              </a:ext>
            </a:extLst>
          </p:cNvPr>
          <p:cNvCxnSpPr>
            <a:cxnSpLocks/>
          </p:cNvCxnSpPr>
          <p:nvPr/>
        </p:nvCxnSpPr>
        <p:spPr>
          <a:xfrm>
            <a:off x="610590" y="1222535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>
            <a:extLst>
              <a:ext uri="{FF2B5EF4-FFF2-40B4-BE49-F238E27FC236}">
                <a16:creationId xmlns:a16="http://schemas.microsoft.com/office/drawing/2014/main" id="{D6709F06-318B-7E4A-A278-093371A27EBC}"/>
              </a:ext>
            </a:extLst>
          </p:cNvPr>
          <p:cNvCxnSpPr>
            <a:cxnSpLocks/>
          </p:cNvCxnSpPr>
          <p:nvPr/>
        </p:nvCxnSpPr>
        <p:spPr>
          <a:xfrm flipV="1">
            <a:off x="1115580" y="1890576"/>
            <a:ext cx="1834" cy="721861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C927C45-AA93-2744-AE43-56B94FDE711D}"/>
              </a:ext>
            </a:extLst>
          </p:cNvPr>
          <p:cNvSpPr txBox="1"/>
          <p:nvPr/>
        </p:nvSpPr>
        <p:spPr>
          <a:xfrm>
            <a:off x="1187140" y="1945168"/>
            <a:ext cx="9465003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700" dirty="0">
                <a:solidFill>
                  <a:schemeClr val="bg1"/>
                </a:solidFill>
              </a:rPr>
              <a:t>Данные собраны в </a:t>
            </a:r>
            <a:r>
              <a:rPr lang="ru-RU" sz="2700" dirty="0" err="1">
                <a:solidFill>
                  <a:schemeClr val="bg1"/>
                </a:solidFill>
              </a:rPr>
              <a:t>лёгко</a:t>
            </a:r>
            <a:r>
              <a:rPr lang="ru-RU" sz="2700" dirty="0">
                <a:solidFill>
                  <a:schemeClr val="bg1"/>
                </a:solidFill>
              </a:rPr>
              <a:t>-настраиваемом хранилище </a:t>
            </a:r>
            <a:r>
              <a:rPr lang="en-US" sz="2700" dirty="0" err="1">
                <a:solidFill>
                  <a:schemeClr val="bg1"/>
                </a:solidFill>
              </a:rPr>
              <a:t>sqlite</a:t>
            </a:r>
            <a:r>
              <a:rPr lang="ru-RU" sz="2700" dirty="0">
                <a:solidFill>
                  <a:schemeClr val="bg1"/>
                </a:solidFill>
              </a:rPr>
              <a:t>3 </a:t>
            </a:r>
            <a:endParaRPr lang="en" sz="27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477662-6A91-AE40-80F7-44432992BCF2}"/>
              </a:ext>
            </a:extLst>
          </p:cNvPr>
          <p:cNvSpPr txBox="1"/>
          <p:nvPr/>
        </p:nvSpPr>
        <p:spPr>
          <a:xfrm>
            <a:off x="778967" y="3338382"/>
            <a:ext cx="9179839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700" dirty="0">
                <a:solidFill>
                  <a:schemeClr val="bg1"/>
                </a:solidFill>
              </a:rPr>
              <a:t>БИЗНЕС-ЭФФЕКТИВНОСТЬ ВЫБРАННОЙ ТЕХНОЛОГИИ</a:t>
            </a:r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3DFCD5FD-2D64-E341-A533-E01D048CC776}"/>
              </a:ext>
            </a:extLst>
          </p:cNvPr>
          <p:cNvCxnSpPr>
            <a:cxnSpLocks/>
          </p:cNvCxnSpPr>
          <p:nvPr/>
        </p:nvCxnSpPr>
        <p:spPr>
          <a:xfrm>
            <a:off x="619944" y="3284267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3E7CA778-E75F-424D-955E-620D960956CD}"/>
              </a:ext>
            </a:extLst>
          </p:cNvPr>
          <p:cNvCxnSpPr>
            <a:cxnSpLocks/>
          </p:cNvCxnSpPr>
          <p:nvPr/>
        </p:nvCxnSpPr>
        <p:spPr>
          <a:xfrm>
            <a:off x="608756" y="3284267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FA82F24B-CC7E-274F-BA1D-3E3F57D0AEB9}"/>
              </a:ext>
            </a:extLst>
          </p:cNvPr>
          <p:cNvCxnSpPr>
            <a:cxnSpLocks/>
          </p:cNvCxnSpPr>
          <p:nvPr/>
        </p:nvCxnSpPr>
        <p:spPr>
          <a:xfrm flipV="1">
            <a:off x="1115580" y="3936030"/>
            <a:ext cx="0" cy="828132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94C2FBC4-CDE6-E54A-BB57-EFEACBD16D74}"/>
              </a:ext>
            </a:extLst>
          </p:cNvPr>
          <p:cNvCxnSpPr>
            <a:cxnSpLocks/>
          </p:cNvCxnSpPr>
          <p:nvPr/>
        </p:nvCxnSpPr>
        <p:spPr>
          <a:xfrm flipV="1">
            <a:off x="1115580" y="4957348"/>
            <a:ext cx="0" cy="1153741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16E0E5B-CCCD-5643-9DB5-DCEDCD879918}"/>
              </a:ext>
            </a:extLst>
          </p:cNvPr>
          <p:cNvSpPr txBox="1"/>
          <p:nvPr/>
        </p:nvSpPr>
        <p:spPr>
          <a:xfrm>
            <a:off x="1187140" y="3840832"/>
            <a:ext cx="10473719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700" dirty="0">
                <a:solidFill>
                  <a:schemeClr val="bg1"/>
                </a:solidFill>
              </a:rPr>
              <a:t>Сопряжение хранилища с аналитическими инструментами производится при помощи </a:t>
            </a:r>
            <a:r>
              <a:rPr lang="en-US" sz="2700" dirty="0">
                <a:solidFill>
                  <a:schemeClr val="bg1"/>
                </a:solidFill>
              </a:rPr>
              <a:t>Python3</a:t>
            </a:r>
            <a:r>
              <a:rPr lang="ru-RU" sz="2700" dirty="0">
                <a:solidFill>
                  <a:schemeClr val="bg1"/>
                </a:solidFill>
              </a:rPr>
              <a:t>, то есть не требует расходов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FF1173A-FB0D-8142-BCB0-DEAB2A7D9578}"/>
              </a:ext>
            </a:extLst>
          </p:cNvPr>
          <p:cNvSpPr txBox="1"/>
          <p:nvPr/>
        </p:nvSpPr>
        <p:spPr>
          <a:xfrm>
            <a:off x="1187140" y="4838168"/>
            <a:ext cx="10274547" cy="13388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700" dirty="0">
                <a:solidFill>
                  <a:schemeClr val="bg1"/>
                </a:solidFill>
              </a:rPr>
              <a:t>Эксплуатация хранилища будет осуществляться силами аналитиков без привлечения Инженеров по эксплуатации дополнительного оборудования и более сложных систем управления базами данных </a:t>
            </a:r>
          </a:p>
        </p:txBody>
      </p:sp>
    </p:spTree>
    <p:extLst>
      <p:ext uri="{BB962C8B-B14F-4D97-AF65-F5344CB8AC3E}">
        <p14:creationId xmlns:p14="http://schemas.microsoft.com/office/powerpoint/2010/main" val="1207339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14:cNvPr>
              <p14:cNvContentPartPr/>
              <p14:nvPr/>
            </p14:nvContentPartPr>
            <p14:xfrm>
              <a:off x="2155198" y="-340268"/>
              <a:ext cx="360" cy="36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6198" y="-34926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4979BC-4F7A-1849-AAB5-E8B85A856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1518" y="131503"/>
            <a:ext cx="11730482" cy="849000"/>
          </a:xfrm>
        </p:spPr>
        <p:txBody>
          <a:bodyPr>
            <a:noAutofit/>
          </a:bodyPr>
          <a:lstStyle/>
          <a:p>
            <a:pPr algn="l"/>
            <a:r>
              <a:rPr lang="ru-RU" sz="3600" b="1" dirty="0">
                <a:solidFill>
                  <a:schemeClr val="bg1"/>
                </a:solidFill>
                <a:latin typeface="+mn-lt"/>
              </a:rPr>
              <a:t>4.  РЕКОМЕНДУЕМАЯ НОРМАЛИЗАЦИЯ ДАННЫХ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D081E80-D5B3-2742-BD03-F297E0EE5D9C}"/>
              </a:ext>
            </a:extLst>
          </p:cNvPr>
          <p:cNvSpPr txBox="1"/>
          <p:nvPr/>
        </p:nvSpPr>
        <p:spPr>
          <a:xfrm>
            <a:off x="6249819" y="1309390"/>
            <a:ext cx="481831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700" dirty="0">
                <a:solidFill>
                  <a:schemeClr val="bg1"/>
                </a:solidFill>
              </a:rPr>
              <a:t>ОТСУТСТВИЕ ДАННЫХ</a:t>
            </a:r>
          </a:p>
        </p:txBody>
      </p: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9DCE8164-441D-8A45-BA5E-12B134E2AB5E}"/>
              </a:ext>
            </a:extLst>
          </p:cNvPr>
          <p:cNvCxnSpPr>
            <a:cxnSpLocks/>
          </p:cNvCxnSpPr>
          <p:nvPr/>
        </p:nvCxnSpPr>
        <p:spPr>
          <a:xfrm>
            <a:off x="6220263" y="1267689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244024A2-5057-9C47-B67C-CA7F5A631D09}"/>
              </a:ext>
            </a:extLst>
          </p:cNvPr>
          <p:cNvCxnSpPr>
            <a:cxnSpLocks/>
          </p:cNvCxnSpPr>
          <p:nvPr/>
        </p:nvCxnSpPr>
        <p:spPr>
          <a:xfrm>
            <a:off x="6220263" y="1282854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F5D3EDC6-0CC8-ED4D-9FE5-AF933EEA59BA}"/>
              </a:ext>
            </a:extLst>
          </p:cNvPr>
          <p:cNvCxnSpPr>
            <a:cxnSpLocks/>
          </p:cNvCxnSpPr>
          <p:nvPr/>
        </p:nvCxnSpPr>
        <p:spPr>
          <a:xfrm flipV="1">
            <a:off x="6444098" y="1935730"/>
            <a:ext cx="1834" cy="721861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77AD9558-29DD-044B-9A07-B054D399D155}"/>
              </a:ext>
            </a:extLst>
          </p:cNvPr>
          <p:cNvSpPr txBox="1"/>
          <p:nvPr/>
        </p:nvSpPr>
        <p:spPr>
          <a:xfrm>
            <a:off x="6515659" y="1812590"/>
            <a:ext cx="5183312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700" dirty="0">
                <a:solidFill>
                  <a:schemeClr val="bg1"/>
                </a:solidFill>
              </a:rPr>
              <a:t>Пол покупателя – 15%</a:t>
            </a:r>
          </a:p>
          <a:p>
            <a:pPr marL="12700"/>
            <a:r>
              <a:rPr lang="ru-RU" sz="2700" dirty="0">
                <a:solidFill>
                  <a:schemeClr val="bg1"/>
                </a:solidFill>
              </a:rPr>
              <a:t>Цвет товара – 14%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0A5A712-E92C-1F43-BB0A-62122AFB939D}"/>
              </a:ext>
            </a:extLst>
          </p:cNvPr>
          <p:cNvSpPr txBox="1"/>
          <p:nvPr/>
        </p:nvSpPr>
        <p:spPr>
          <a:xfrm>
            <a:off x="554692" y="1282854"/>
            <a:ext cx="4919038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700" dirty="0">
                <a:solidFill>
                  <a:schemeClr val="bg1"/>
                </a:solidFill>
              </a:rPr>
              <a:t>НЕОДНОЗНАЧНОСТЬ ДАННЫХ</a:t>
            </a:r>
          </a:p>
        </p:txBody>
      </p:sp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8C33C7F9-5291-674B-B642-11412BE43CC9}"/>
              </a:ext>
            </a:extLst>
          </p:cNvPr>
          <p:cNvCxnSpPr>
            <a:cxnSpLocks/>
          </p:cNvCxnSpPr>
          <p:nvPr/>
        </p:nvCxnSpPr>
        <p:spPr>
          <a:xfrm>
            <a:off x="521547" y="1258636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единительная линия 64">
            <a:extLst>
              <a:ext uri="{FF2B5EF4-FFF2-40B4-BE49-F238E27FC236}">
                <a16:creationId xmlns:a16="http://schemas.microsoft.com/office/drawing/2014/main" id="{549C974C-7D23-744E-A576-9241EE5679DA}"/>
              </a:ext>
            </a:extLst>
          </p:cNvPr>
          <p:cNvCxnSpPr>
            <a:cxnSpLocks/>
          </p:cNvCxnSpPr>
          <p:nvPr/>
        </p:nvCxnSpPr>
        <p:spPr>
          <a:xfrm>
            <a:off x="510359" y="1258636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Прямая соединительная линия 67">
            <a:extLst>
              <a:ext uri="{FF2B5EF4-FFF2-40B4-BE49-F238E27FC236}">
                <a16:creationId xmlns:a16="http://schemas.microsoft.com/office/drawing/2014/main" id="{D02733BC-95FB-614D-B626-F977702656E4}"/>
              </a:ext>
            </a:extLst>
          </p:cNvPr>
          <p:cNvCxnSpPr>
            <a:cxnSpLocks/>
          </p:cNvCxnSpPr>
          <p:nvPr/>
        </p:nvCxnSpPr>
        <p:spPr>
          <a:xfrm flipV="1">
            <a:off x="747207" y="1975715"/>
            <a:ext cx="0" cy="738139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Прямая соединительная линия 69">
            <a:extLst>
              <a:ext uri="{FF2B5EF4-FFF2-40B4-BE49-F238E27FC236}">
                <a16:creationId xmlns:a16="http://schemas.microsoft.com/office/drawing/2014/main" id="{3BAE8602-26A7-304A-A30D-1B2F8204CC7F}"/>
              </a:ext>
            </a:extLst>
          </p:cNvPr>
          <p:cNvCxnSpPr>
            <a:cxnSpLocks/>
          </p:cNvCxnSpPr>
          <p:nvPr/>
        </p:nvCxnSpPr>
        <p:spPr>
          <a:xfrm flipV="1">
            <a:off x="747207" y="3060369"/>
            <a:ext cx="0" cy="2069381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9A4604B4-AED5-3546-BA62-38B15379A648}"/>
              </a:ext>
            </a:extLst>
          </p:cNvPr>
          <p:cNvSpPr txBox="1"/>
          <p:nvPr/>
        </p:nvSpPr>
        <p:spPr>
          <a:xfrm>
            <a:off x="819702" y="1879342"/>
            <a:ext cx="421263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700" dirty="0">
                <a:solidFill>
                  <a:schemeClr val="bg1"/>
                </a:solidFill>
              </a:rPr>
              <a:t>Пол потребителя – 40%,</a:t>
            </a:r>
          </a:p>
          <a:p>
            <a:pPr marL="12700"/>
            <a:r>
              <a:rPr lang="ru-RU" sz="2700" dirty="0">
                <a:solidFill>
                  <a:schemeClr val="bg1"/>
                </a:solidFill>
              </a:rPr>
              <a:t>Цвет товара – 1%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7B9C840-EEDC-6143-A205-FECDE2169F48}"/>
              </a:ext>
            </a:extLst>
          </p:cNvPr>
          <p:cNvSpPr txBox="1"/>
          <p:nvPr/>
        </p:nvSpPr>
        <p:spPr>
          <a:xfrm>
            <a:off x="819702" y="3025358"/>
            <a:ext cx="5239016" cy="21698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700" dirty="0">
                <a:solidFill>
                  <a:schemeClr val="bg1"/>
                </a:solidFill>
              </a:rPr>
              <a:t>Целесообразно формализовать заполнение при регистрации товара на складе, а также централизовать справочную систему характеристик товаров</a:t>
            </a:r>
          </a:p>
        </p:txBody>
      </p:sp>
      <p:cxnSp>
        <p:nvCxnSpPr>
          <p:cNvPr id="73" name="Прямая соединительная линия 72">
            <a:extLst>
              <a:ext uri="{FF2B5EF4-FFF2-40B4-BE49-F238E27FC236}">
                <a16:creationId xmlns:a16="http://schemas.microsoft.com/office/drawing/2014/main" id="{88A06F9E-2475-6D4E-B4E3-0C1515EA0B9B}"/>
              </a:ext>
            </a:extLst>
          </p:cNvPr>
          <p:cNvCxnSpPr>
            <a:cxnSpLocks/>
          </p:cNvCxnSpPr>
          <p:nvPr/>
        </p:nvCxnSpPr>
        <p:spPr>
          <a:xfrm flipV="1">
            <a:off x="745477" y="5718278"/>
            <a:ext cx="0" cy="743132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A57A800-ED4C-DF43-A915-EC92F4911AB8}"/>
              </a:ext>
            </a:extLst>
          </p:cNvPr>
          <p:cNvSpPr txBox="1"/>
          <p:nvPr/>
        </p:nvSpPr>
        <p:spPr>
          <a:xfrm>
            <a:off x="807192" y="5628179"/>
            <a:ext cx="5143104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700" dirty="0">
                <a:solidFill>
                  <a:srgbClr val="00B050"/>
                </a:solidFill>
              </a:rPr>
              <a:t>Для предсказания склонности к покупкам не критично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8909DB4F-9A87-8336-6570-B474D42318AF}"/>
              </a:ext>
            </a:extLst>
          </p:cNvPr>
          <p:cNvCxnSpPr>
            <a:cxnSpLocks/>
          </p:cNvCxnSpPr>
          <p:nvPr/>
        </p:nvCxnSpPr>
        <p:spPr>
          <a:xfrm flipV="1">
            <a:off x="6441148" y="3069422"/>
            <a:ext cx="0" cy="2169825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511B385-E055-795E-7C11-F11FFD4EA722}"/>
              </a:ext>
            </a:extLst>
          </p:cNvPr>
          <p:cNvSpPr txBox="1"/>
          <p:nvPr/>
        </p:nvSpPr>
        <p:spPr>
          <a:xfrm>
            <a:off x="6480309" y="3069422"/>
            <a:ext cx="5135291" cy="21698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700" dirty="0">
                <a:solidFill>
                  <a:schemeClr val="bg1"/>
                </a:solidFill>
              </a:rPr>
              <a:t>Целесообразно формализовать заполнение, т.к пустоты могут обозначать не только «отсутствие данных», но и «технические неисправности при выгрузках»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AD26E10A-291E-5001-823A-CA5204B29943}"/>
              </a:ext>
            </a:extLst>
          </p:cNvPr>
          <p:cNvCxnSpPr>
            <a:cxnSpLocks/>
          </p:cNvCxnSpPr>
          <p:nvPr/>
        </p:nvCxnSpPr>
        <p:spPr>
          <a:xfrm flipV="1">
            <a:off x="6438198" y="5671952"/>
            <a:ext cx="0" cy="743132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649377B-0044-1E34-7D4F-85F99120FBF6}"/>
              </a:ext>
            </a:extLst>
          </p:cNvPr>
          <p:cNvSpPr txBox="1"/>
          <p:nvPr/>
        </p:nvSpPr>
        <p:spPr>
          <a:xfrm>
            <a:off x="6477392" y="5568134"/>
            <a:ext cx="5135292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700" dirty="0">
                <a:solidFill>
                  <a:srgbClr val="FF0000"/>
                </a:solidFill>
              </a:rPr>
              <a:t>Для предсказаний склонности к покупкам может быть критично </a:t>
            </a:r>
          </a:p>
        </p:txBody>
      </p:sp>
    </p:spTree>
    <p:extLst>
      <p:ext uri="{BB962C8B-B14F-4D97-AF65-F5344CB8AC3E}">
        <p14:creationId xmlns:p14="http://schemas.microsoft.com/office/powerpoint/2010/main" val="3125308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14:cNvPr>
              <p14:cNvContentPartPr/>
              <p14:nvPr/>
            </p14:nvContentPartPr>
            <p14:xfrm>
              <a:off x="2155198" y="-340268"/>
              <a:ext cx="360" cy="36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6198" y="-34926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4979BC-4F7A-1849-AAB5-E8B85A856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1518" y="131503"/>
            <a:ext cx="11730482" cy="849000"/>
          </a:xfrm>
        </p:spPr>
        <p:txBody>
          <a:bodyPr>
            <a:noAutofit/>
          </a:bodyPr>
          <a:lstStyle/>
          <a:p>
            <a:pPr algn="l"/>
            <a:r>
              <a:rPr lang="ru-RU" sz="3600" b="1" dirty="0">
                <a:solidFill>
                  <a:schemeClr val="bg1"/>
                </a:solidFill>
                <a:latin typeface="+mn-lt"/>
              </a:rPr>
              <a:t>5.  ОПРЕДЕЛЕНИЕ ЭФФЕКТИВНОСТИ КАМПАНИЙ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AFE0E0-54FD-3B47-8A61-688806DE60F1}"/>
              </a:ext>
            </a:extLst>
          </p:cNvPr>
          <p:cNvSpPr txBox="1"/>
          <p:nvPr/>
        </p:nvSpPr>
        <p:spPr>
          <a:xfrm>
            <a:off x="741532" y="1109964"/>
            <a:ext cx="4013350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700" dirty="0">
                <a:solidFill>
                  <a:schemeClr val="bg1"/>
                </a:solidFill>
              </a:rPr>
              <a:t>Разработан класс для автоматического выбора статистического теста различия двух выборок</a:t>
            </a:r>
          </a:p>
        </p:txBody>
      </p: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D199357A-7F55-0E4D-AAD1-146509AFC6AD}"/>
              </a:ext>
            </a:extLst>
          </p:cNvPr>
          <p:cNvCxnSpPr>
            <a:cxnSpLocks/>
          </p:cNvCxnSpPr>
          <p:nvPr/>
        </p:nvCxnSpPr>
        <p:spPr>
          <a:xfrm>
            <a:off x="582510" y="1055849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EBC198AA-847F-234B-A4A5-5BFB0B32327B}"/>
              </a:ext>
            </a:extLst>
          </p:cNvPr>
          <p:cNvCxnSpPr>
            <a:cxnSpLocks/>
          </p:cNvCxnSpPr>
          <p:nvPr/>
        </p:nvCxnSpPr>
        <p:spPr>
          <a:xfrm>
            <a:off x="571322" y="1055849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59BA4536-1DAC-BA4C-A71E-2B65E61ABD1F}"/>
              </a:ext>
            </a:extLst>
          </p:cNvPr>
          <p:cNvCxnSpPr>
            <a:cxnSpLocks/>
          </p:cNvCxnSpPr>
          <p:nvPr/>
        </p:nvCxnSpPr>
        <p:spPr>
          <a:xfrm>
            <a:off x="6456533" y="3428130"/>
            <a:ext cx="1938622" cy="0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4F1AE19-09F1-EC4D-B65B-91307CA788DF}"/>
              </a:ext>
            </a:extLst>
          </p:cNvPr>
          <p:cNvSpPr txBox="1"/>
          <p:nvPr/>
        </p:nvSpPr>
        <p:spPr>
          <a:xfrm>
            <a:off x="6456533" y="3550923"/>
            <a:ext cx="2574256" cy="25853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700" dirty="0">
                <a:solidFill>
                  <a:schemeClr val="bg1"/>
                </a:solidFill>
              </a:rPr>
              <a:t>ПЕРВАЯ</a:t>
            </a:r>
          </a:p>
          <a:p>
            <a:pPr marL="12700"/>
            <a:r>
              <a:rPr lang="ru-RU" sz="2700" dirty="0">
                <a:solidFill>
                  <a:schemeClr val="bg1"/>
                </a:solidFill>
              </a:rPr>
              <a:t>КАМПАНИЯ</a:t>
            </a:r>
          </a:p>
          <a:p>
            <a:pPr marL="12700"/>
            <a:endParaRPr lang="ru-RU" sz="1200" dirty="0">
              <a:solidFill>
                <a:schemeClr val="bg1"/>
              </a:solidFill>
            </a:endParaRPr>
          </a:p>
          <a:p>
            <a:pPr marL="12700"/>
            <a:r>
              <a:rPr lang="ru-RU" sz="2100" dirty="0">
                <a:solidFill>
                  <a:srgbClr val="00B050"/>
                </a:solidFill>
              </a:rPr>
              <a:t>Эффективна</a:t>
            </a:r>
          </a:p>
          <a:p>
            <a:pPr marL="12700"/>
            <a:r>
              <a:rPr lang="ru-RU" sz="2100" dirty="0">
                <a:solidFill>
                  <a:srgbClr val="00B050"/>
                </a:solidFill>
              </a:rPr>
              <a:t>по группе метрик А</a:t>
            </a:r>
          </a:p>
          <a:p>
            <a:pPr marL="12700"/>
            <a:endParaRPr lang="ru-RU" sz="1200" dirty="0">
              <a:solidFill>
                <a:schemeClr val="bg1"/>
              </a:solidFill>
            </a:endParaRPr>
          </a:p>
          <a:p>
            <a:pPr marL="12700"/>
            <a:r>
              <a:rPr lang="ru-RU" sz="2100" dirty="0">
                <a:solidFill>
                  <a:srgbClr val="FF0000"/>
                </a:solidFill>
              </a:rPr>
              <a:t>Не эффективна</a:t>
            </a:r>
          </a:p>
          <a:p>
            <a:pPr marL="12700"/>
            <a:r>
              <a:rPr lang="ru-RU" sz="2100" dirty="0">
                <a:solidFill>
                  <a:srgbClr val="FF0000"/>
                </a:solidFill>
              </a:rPr>
              <a:t>по группе метрик Б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72B23F-3234-4ECF-9109-48D8F106ED7C}"/>
              </a:ext>
            </a:extLst>
          </p:cNvPr>
          <p:cNvSpPr txBox="1"/>
          <p:nvPr/>
        </p:nvSpPr>
        <p:spPr>
          <a:xfrm>
            <a:off x="6598044" y="1034618"/>
            <a:ext cx="4723097" cy="18928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700" dirty="0">
                <a:solidFill>
                  <a:schemeClr val="bg1"/>
                </a:solidFill>
              </a:rPr>
              <a:t>Сформулированы наборы метрик эффективности:</a:t>
            </a:r>
          </a:p>
          <a:p>
            <a:r>
              <a:rPr lang="ru-RU" sz="2100" dirty="0">
                <a:solidFill>
                  <a:schemeClr val="bg1"/>
                </a:solidFill>
              </a:rPr>
              <a:t>    А. по сумме и частоте покупок</a:t>
            </a:r>
          </a:p>
          <a:p>
            <a:r>
              <a:rPr lang="ru-RU" sz="2100" dirty="0">
                <a:solidFill>
                  <a:schemeClr val="bg1"/>
                </a:solidFill>
              </a:rPr>
              <a:t>    Б. по ориентации на клиентов с</a:t>
            </a:r>
          </a:p>
          <a:p>
            <a:r>
              <a:rPr lang="ru-RU" sz="2100" dirty="0">
                <a:solidFill>
                  <a:schemeClr val="bg1"/>
                </a:solidFill>
              </a:rPr>
              <a:t>         наибольшим доходом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830AA89F-38DC-4CEE-527B-4D2734094EB2}"/>
              </a:ext>
            </a:extLst>
          </p:cNvPr>
          <p:cNvCxnSpPr>
            <a:cxnSpLocks/>
          </p:cNvCxnSpPr>
          <p:nvPr/>
        </p:nvCxnSpPr>
        <p:spPr>
          <a:xfrm>
            <a:off x="6439023" y="980503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9CB22B0A-9508-E12A-5E0A-4E1949FA5B5F}"/>
              </a:ext>
            </a:extLst>
          </p:cNvPr>
          <p:cNvCxnSpPr>
            <a:cxnSpLocks/>
          </p:cNvCxnSpPr>
          <p:nvPr/>
        </p:nvCxnSpPr>
        <p:spPr>
          <a:xfrm>
            <a:off x="6427835" y="980503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38C3D85F-CC1B-05CE-EE0A-4803844BAFC2}"/>
              </a:ext>
            </a:extLst>
          </p:cNvPr>
          <p:cNvCxnSpPr>
            <a:cxnSpLocks/>
          </p:cNvCxnSpPr>
          <p:nvPr/>
        </p:nvCxnSpPr>
        <p:spPr>
          <a:xfrm>
            <a:off x="9292030" y="3429001"/>
            <a:ext cx="1915887" cy="0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CAA90E9-2059-D00C-8BA8-1DC2CDB53AC0}"/>
              </a:ext>
            </a:extLst>
          </p:cNvPr>
          <p:cNvSpPr txBox="1"/>
          <p:nvPr/>
        </p:nvSpPr>
        <p:spPr>
          <a:xfrm>
            <a:off x="9292027" y="3550922"/>
            <a:ext cx="2499379" cy="25853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700" dirty="0">
                <a:solidFill>
                  <a:schemeClr val="bg1"/>
                </a:solidFill>
              </a:rPr>
              <a:t>ВТОРАЯ</a:t>
            </a:r>
          </a:p>
          <a:p>
            <a:pPr marL="12700"/>
            <a:r>
              <a:rPr lang="ru-RU" sz="2700" dirty="0">
                <a:solidFill>
                  <a:schemeClr val="bg1"/>
                </a:solidFill>
              </a:rPr>
              <a:t>КАМПАНИЯ</a:t>
            </a:r>
          </a:p>
          <a:p>
            <a:pPr marL="12700"/>
            <a:endParaRPr lang="ru-RU" sz="1200" dirty="0">
              <a:solidFill>
                <a:schemeClr val="bg1"/>
              </a:solidFill>
            </a:endParaRPr>
          </a:p>
          <a:p>
            <a:pPr marL="12700"/>
            <a:r>
              <a:rPr lang="ru-RU" sz="2100" dirty="0">
                <a:solidFill>
                  <a:srgbClr val="FF0000"/>
                </a:solidFill>
              </a:rPr>
              <a:t>Не эффективна</a:t>
            </a:r>
          </a:p>
          <a:p>
            <a:pPr marL="12700"/>
            <a:r>
              <a:rPr lang="ru-RU" sz="2100" dirty="0">
                <a:solidFill>
                  <a:srgbClr val="FF0000"/>
                </a:solidFill>
              </a:rPr>
              <a:t>по группе метрик А</a:t>
            </a:r>
          </a:p>
          <a:p>
            <a:pPr marL="12700"/>
            <a:endParaRPr lang="ru-RU" sz="1200" dirty="0">
              <a:solidFill>
                <a:schemeClr val="bg1"/>
              </a:solidFill>
            </a:endParaRPr>
          </a:p>
          <a:p>
            <a:pPr marL="12700"/>
            <a:r>
              <a:rPr lang="ru-RU" sz="2100" dirty="0">
                <a:solidFill>
                  <a:srgbClr val="FF0000"/>
                </a:solidFill>
              </a:rPr>
              <a:t>Не эффективна</a:t>
            </a:r>
          </a:p>
          <a:p>
            <a:pPr marL="12700"/>
            <a:r>
              <a:rPr lang="ru-RU" sz="2100" dirty="0">
                <a:solidFill>
                  <a:srgbClr val="FF0000"/>
                </a:solidFill>
              </a:rPr>
              <a:t>по группе метрик Б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C23A8DB-3F9B-4893-22A3-7E357E6AC55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10" y="2964102"/>
            <a:ext cx="4079059" cy="3582514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accent1"/>
            </a:solidFill>
          </a:ln>
          <a:effectLst>
            <a:outerShdw blurRad="41434" dist="38100" dir="2700000" algn="tl" rotWithShape="0">
              <a:schemeClr val="bg1">
                <a:alpha val="7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649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14:cNvPr>
              <p14:cNvContentPartPr/>
              <p14:nvPr/>
            </p14:nvContentPartPr>
            <p14:xfrm>
              <a:off x="2155198" y="-340268"/>
              <a:ext cx="360" cy="36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6198" y="-34926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4979BC-4F7A-1849-AAB5-E8B85A856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1518" y="131503"/>
            <a:ext cx="11730482" cy="849000"/>
          </a:xfrm>
        </p:spPr>
        <p:txBody>
          <a:bodyPr>
            <a:noAutofit/>
          </a:bodyPr>
          <a:lstStyle/>
          <a:p>
            <a:pPr algn="l"/>
            <a:r>
              <a:rPr lang="ru-RU" sz="3600" b="1" dirty="0">
                <a:solidFill>
                  <a:schemeClr val="bg1"/>
                </a:solidFill>
                <a:latin typeface="+mn-lt"/>
              </a:rPr>
              <a:t>6. РЕЗУЛЬТАТЫ ЭФФЕКТИВНОЙ РЕКЛАМНОЙ КАМПАНИИ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99E74B-3A54-BE4E-B4DF-6184E7CBA68C}"/>
              </a:ext>
            </a:extLst>
          </p:cNvPr>
          <p:cNvSpPr txBox="1"/>
          <p:nvPr/>
        </p:nvSpPr>
        <p:spPr>
          <a:xfrm>
            <a:off x="8080008" y="1138092"/>
            <a:ext cx="3439528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700" dirty="0">
                <a:solidFill>
                  <a:schemeClr val="bg1"/>
                </a:solidFill>
              </a:rPr>
              <a:t>Увеличилась частота покупок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11AD234-8962-F34E-AFF8-D242BDE1DBF4}"/>
              </a:ext>
            </a:extLst>
          </p:cNvPr>
          <p:cNvCxnSpPr>
            <a:cxnSpLocks/>
          </p:cNvCxnSpPr>
          <p:nvPr/>
        </p:nvCxnSpPr>
        <p:spPr>
          <a:xfrm>
            <a:off x="7882570" y="1095140"/>
            <a:ext cx="8111" cy="966282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01BD5FA-6943-2744-981F-826E18D13B9E}"/>
              </a:ext>
            </a:extLst>
          </p:cNvPr>
          <p:cNvSpPr txBox="1"/>
          <p:nvPr/>
        </p:nvSpPr>
        <p:spPr>
          <a:xfrm>
            <a:off x="513668" y="1161525"/>
            <a:ext cx="3635008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700" dirty="0">
                <a:solidFill>
                  <a:schemeClr val="bg1"/>
                </a:solidFill>
              </a:rPr>
              <a:t>Увеличилась стоимость покупок</a:t>
            </a:r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F384323D-B478-9C4C-AE2D-1DC591E2E5B0}"/>
              </a:ext>
            </a:extLst>
          </p:cNvPr>
          <p:cNvCxnSpPr>
            <a:cxnSpLocks/>
          </p:cNvCxnSpPr>
          <p:nvPr/>
        </p:nvCxnSpPr>
        <p:spPr>
          <a:xfrm>
            <a:off x="340130" y="1107410"/>
            <a:ext cx="1588423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87F8319D-7774-5C40-874A-FEA07C69E84C}"/>
              </a:ext>
            </a:extLst>
          </p:cNvPr>
          <p:cNvCxnSpPr>
            <a:cxnSpLocks/>
          </p:cNvCxnSpPr>
          <p:nvPr/>
        </p:nvCxnSpPr>
        <p:spPr>
          <a:xfrm>
            <a:off x="328942" y="1107410"/>
            <a:ext cx="0" cy="977445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A4D0AFBE-C744-D740-9A98-5A58F07D1F26}"/>
              </a:ext>
            </a:extLst>
          </p:cNvPr>
          <p:cNvCxnSpPr>
            <a:cxnSpLocks/>
          </p:cNvCxnSpPr>
          <p:nvPr/>
        </p:nvCxnSpPr>
        <p:spPr>
          <a:xfrm>
            <a:off x="7890681" y="1079023"/>
            <a:ext cx="1588423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6B3D041-44B9-EAD1-2495-CC3A94B579FB}"/>
              </a:ext>
            </a:extLst>
          </p:cNvPr>
          <p:cNvSpPr txBox="1"/>
          <p:nvPr/>
        </p:nvSpPr>
        <p:spPr>
          <a:xfrm>
            <a:off x="328942" y="5738633"/>
            <a:ext cx="1179148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100" dirty="0">
                <a:solidFill>
                  <a:schemeClr val="bg1"/>
                </a:solidFill>
              </a:rPr>
              <a:t>Дополнительной ресурсной зоной для повышения эффективности рекламных кампаний является разделение клиентов по доходам возрастных групп:</a:t>
            </a:r>
          </a:p>
          <a:p>
            <a:r>
              <a:rPr lang="ru-RU" u="sng" dirty="0">
                <a:solidFill>
                  <a:schemeClr val="bg1"/>
                </a:solidFill>
                <a:effectLst/>
                <a:ea typeface="Arial Unicode MS" panose="020B0604020202020204" pitchFamily="34" charset="-128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https://blog.domclick.ru/ipoteka/post/kazhduyu-desyatuyu-ipoteku-v-sbere-berut-molodye-lyudi-analitika-domklik</a:t>
            </a:r>
            <a:endParaRPr lang="ru-RU" dirty="0">
              <a:solidFill>
                <a:schemeClr val="bg1"/>
              </a:solidFill>
              <a:effectLst/>
              <a:ea typeface="Arial Unicode MS" panose="020B0604020202020204" pitchFamily="34" charset="-128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723F169-56DC-8423-23E1-BB70D60F2D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130" y="2265877"/>
            <a:ext cx="6556112" cy="3300624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accent1"/>
            </a:solidFill>
          </a:ln>
          <a:effectLst>
            <a:outerShdw blurRad="41434" dist="38100" dir="2700000" algn="tl" rotWithShape="0">
              <a:schemeClr val="bg1">
                <a:alpha val="70000"/>
              </a:schemeClr>
            </a:outerShdw>
          </a:effectLst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2D2A8F5C-03A4-A06F-1B4F-3D6CF4CFA3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1083" y="2217961"/>
            <a:ext cx="3214597" cy="3416561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accent1"/>
            </a:solidFill>
          </a:ln>
          <a:effectLst>
            <a:outerShdw blurRad="41434" dist="38100" dir="2700000" algn="tl" rotWithShape="0">
              <a:schemeClr val="bg1">
                <a:alpha val="7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9302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14:cNvPr>
              <p14:cNvContentPartPr/>
              <p14:nvPr/>
            </p14:nvContentPartPr>
            <p14:xfrm>
              <a:off x="2155198" y="-340268"/>
              <a:ext cx="360" cy="36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6198" y="-34926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4979BC-4F7A-1849-AAB5-E8B85A856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887" y="115472"/>
            <a:ext cx="11950457" cy="849000"/>
          </a:xfrm>
        </p:spPr>
        <p:txBody>
          <a:bodyPr>
            <a:noAutofit/>
          </a:bodyPr>
          <a:lstStyle/>
          <a:p>
            <a:pPr algn="l"/>
            <a:r>
              <a:rPr lang="ru-RU" sz="3600" b="1" dirty="0">
                <a:solidFill>
                  <a:schemeClr val="bg1"/>
                </a:solidFill>
                <a:latin typeface="+mn-lt"/>
              </a:rPr>
              <a:t>7.  КЛАСТЕРИЗАЦИЯ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513E30D-D981-7D4C-A2C1-5F654A5B23D3}"/>
              </a:ext>
            </a:extLst>
          </p:cNvPr>
          <p:cNvSpPr txBox="1"/>
          <p:nvPr/>
        </p:nvSpPr>
        <p:spPr>
          <a:xfrm>
            <a:off x="1282856" y="1259962"/>
            <a:ext cx="3407960" cy="1708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100" b="1" dirty="0">
                <a:solidFill>
                  <a:schemeClr val="bg1"/>
                </a:solidFill>
              </a:rPr>
              <a:t>1. ПО ГРАФИЧЕСКОЙ КРИВОЙ «КОЛЕН» ОПРЕДЕЛЕНЫ ОПТИМАЛЬНЫМИ 4 ИЛИ 9 КЛАСТЕРОВ</a:t>
            </a:r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DE793B78-9068-8648-8601-3A29E9B5CFD5}"/>
              </a:ext>
            </a:extLst>
          </p:cNvPr>
          <p:cNvCxnSpPr>
            <a:cxnSpLocks/>
          </p:cNvCxnSpPr>
          <p:nvPr/>
        </p:nvCxnSpPr>
        <p:spPr>
          <a:xfrm>
            <a:off x="1123834" y="1205847"/>
            <a:ext cx="342613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C0F3BBF9-CA45-FF40-A9F6-EEA59B966138}"/>
              </a:ext>
            </a:extLst>
          </p:cNvPr>
          <p:cNvCxnSpPr>
            <a:cxnSpLocks/>
          </p:cNvCxnSpPr>
          <p:nvPr/>
        </p:nvCxnSpPr>
        <p:spPr>
          <a:xfrm>
            <a:off x="1112646" y="1205847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D48E6C2-0752-F34A-91FD-BB0A49C347F2}"/>
              </a:ext>
            </a:extLst>
          </p:cNvPr>
          <p:cNvSpPr txBox="1"/>
          <p:nvPr/>
        </p:nvSpPr>
        <p:spPr>
          <a:xfrm>
            <a:off x="1325021" y="4551006"/>
            <a:ext cx="3540141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100" b="1" dirty="0">
                <a:solidFill>
                  <a:schemeClr val="bg1"/>
                </a:solidFill>
              </a:rPr>
              <a:t>2. ВЫБРАНО 4 КЛАСТЕРА</a:t>
            </a:r>
          </a:p>
          <a:p>
            <a:r>
              <a:rPr lang="ru-RU" sz="2100" b="1" dirty="0">
                <a:solidFill>
                  <a:schemeClr val="bg1"/>
                </a:solidFill>
              </a:rPr>
              <a:t>ИЗ-ЗА ОТСУТСВИЯ ВИЗУАЛЬНОГО РАЗЛИЧИЯ УЛУЧШЕНИЯ РАЗДЕЛЕНИЯ ТОЧЕК МЕЖДУ 4 И 9 КЛАСТЕРАМИ</a:t>
            </a: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6B596D5F-6F1A-004A-BAFC-A4B6E880E433}"/>
              </a:ext>
            </a:extLst>
          </p:cNvPr>
          <p:cNvCxnSpPr>
            <a:cxnSpLocks/>
          </p:cNvCxnSpPr>
          <p:nvPr/>
        </p:nvCxnSpPr>
        <p:spPr>
          <a:xfrm>
            <a:off x="1165998" y="4517780"/>
            <a:ext cx="3383966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D5D5672A-EA57-F748-A9FA-FD31E97F1927}"/>
              </a:ext>
            </a:extLst>
          </p:cNvPr>
          <p:cNvCxnSpPr>
            <a:cxnSpLocks/>
          </p:cNvCxnSpPr>
          <p:nvPr/>
        </p:nvCxnSpPr>
        <p:spPr>
          <a:xfrm>
            <a:off x="1154810" y="4517780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EFD55AF-CE2A-D2EB-10E9-36EBB501BBF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162" y="964472"/>
            <a:ext cx="6308388" cy="3138743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accent1"/>
            </a:solidFill>
          </a:ln>
          <a:effectLst>
            <a:outerShdw blurRad="41434" dist="38100" dir="2700000" algn="tl" rotWithShape="0">
              <a:schemeClr val="bg1">
                <a:alpha val="70000"/>
              </a:schemeClr>
            </a:outerShdw>
          </a:effec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E62EFE-E0BD-1965-B81D-C9B238B10C5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162" y="4349963"/>
            <a:ext cx="2988229" cy="2232368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accent1"/>
            </a:solidFill>
          </a:ln>
          <a:effectLst>
            <a:outerShdw blurRad="41434" dist="38100" dir="2700000" algn="tl" rotWithShape="0">
              <a:schemeClr val="bg1">
                <a:alpha val="70000"/>
              </a:schemeClr>
            </a:outerShdw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AA124C-55A2-39F9-55AF-296A699EB77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692" y="4349966"/>
            <a:ext cx="2881955" cy="2232368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accent1"/>
            </a:solidFill>
          </a:ln>
          <a:effectLst>
            <a:outerShdw blurRad="41434" dist="38100" dir="2700000" algn="tl" rotWithShape="0">
              <a:schemeClr val="bg1">
                <a:alpha val="7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63664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14:cNvPr>
              <p14:cNvContentPartPr/>
              <p14:nvPr/>
            </p14:nvContentPartPr>
            <p14:xfrm>
              <a:off x="2155198" y="-340268"/>
              <a:ext cx="360" cy="360"/>
            </p14:xfrm>
          </p:contentPart>
        </mc:Choice>
        <mc:Fallback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6198" y="-34926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4979BC-4F7A-1849-AAB5-E8B85A856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887" y="115472"/>
            <a:ext cx="11950457" cy="849000"/>
          </a:xfrm>
        </p:spPr>
        <p:txBody>
          <a:bodyPr>
            <a:noAutofit/>
          </a:bodyPr>
          <a:lstStyle/>
          <a:p>
            <a:pPr algn="l"/>
            <a:r>
              <a:rPr lang="ru-RU" sz="3600" b="1" dirty="0">
                <a:solidFill>
                  <a:schemeClr val="bg1"/>
                </a:solidFill>
                <a:latin typeface="+mn-lt"/>
              </a:rPr>
              <a:t>8.  ВЫВОДЫ ПО КЛАСТЕРИЗАЦИИ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513E30D-D981-7D4C-A2C1-5F654A5B23D3}"/>
              </a:ext>
            </a:extLst>
          </p:cNvPr>
          <p:cNvSpPr txBox="1"/>
          <p:nvPr/>
        </p:nvSpPr>
        <p:spPr>
          <a:xfrm>
            <a:off x="679296" y="1281182"/>
            <a:ext cx="11087169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100" b="1" dirty="0">
                <a:solidFill>
                  <a:schemeClr val="bg1"/>
                </a:solidFill>
              </a:rPr>
              <a:t>1. КЛАССИФИКАЦИЕЙ ДЛЯ КАЖДОГО КЛАСТЕРА ОПРЕДЛЕНЫ НАИБОЛЕЕ ВАЖНЫЕ ПРИЗНАКИ</a:t>
            </a:r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DE793B78-9068-8648-8601-3A29E9B5CFD5}"/>
              </a:ext>
            </a:extLst>
          </p:cNvPr>
          <p:cNvCxnSpPr>
            <a:cxnSpLocks/>
          </p:cNvCxnSpPr>
          <p:nvPr/>
        </p:nvCxnSpPr>
        <p:spPr>
          <a:xfrm>
            <a:off x="520275" y="1227067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C0F3BBF9-CA45-FF40-A9F6-EEA59B966138}"/>
              </a:ext>
            </a:extLst>
          </p:cNvPr>
          <p:cNvCxnSpPr>
            <a:cxnSpLocks/>
          </p:cNvCxnSpPr>
          <p:nvPr/>
        </p:nvCxnSpPr>
        <p:spPr>
          <a:xfrm>
            <a:off x="509087" y="1227067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>
            <a:extLst>
              <a:ext uri="{FF2B5EF4-FFF2-40B4-BE49-F238E27FC236}">
                <a16:creationId xmlns:a16="http://schemas.microsoft.com/office/drawing/2014/main" id="{D6709F06-318B-7E4A-A278-093371A27EBC}"/>
              </a:ext>
            </a:extLst>
          </p:cNvPr>
          <p:cNvCxnSpPr>
            <a:cxnSpLocks/>
          </p:cNvCxnSpPr>
          <p:nvPr/>
        </p:nvCxnSpPr>
        <p:spPr>
          <a:xfrm flipV="1">
            <a:off x="850658" y="1762782"/>
            <a:ext cx="0" cy="1826724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C927C45-AA93-2744-AE43-56B94FDE711D}"/>
              </a:ext>
            </a:extLst>
          </p:cNvPr>
          <p:cNvSpPr txBox="1"/>
          <p:nvPr/>
        </p:nvSpPr>
        <p:spPr>
          <a:xfrm>
            <a:off x="880509" y="1696680"/>
            <a:ext cx="11001907" cy="18928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9525"/>
            <a:r>
              <a:rPr lang="ru-RU" sz="2100" dirty="0">
                <a:solidFill>
                  <a:schemeClr val="bg1"/>
                </a:solidFill>
              </a:rPr>
              <a:t>В каждом кластере присутствует влияние признаков </a:t>
            </a:r>
            <a:r>
              <a:rPr lang="ru-RU" sz="2100" b="1" dirty="0" err="1">
                <a:solidFill>
                  <a:schemeClr val="bg1"/>
                </a:solidFill>
              </a:rPr>
              <a:t>age</a:t>
            </a:r>
            <a:r>
              <a:rPr lang="ru-RU" sz="2100" dirty="0">
                <a:solidFill>
                  <a:schemeClr val="bg1"/>
                </a:solidFill>
              </a:rPr>
              <a:t>, </a:t>
            </a:r>
            <a:r>
              <a:rPr lang="en-US" sz="2100" b="1" dirty="0">
                <a:solidFill>
                  <a:schemeClr val="bg1"/>
                </a:solidFill>
              </a:rPr>
              <a:t>education</a:t>
            </a:r>
            <a:r>
              <a:rPr lang="ru-RU" sz="2100" dirty="0">
                <a:solidFill>
                  <a:schemeClr val="bg1"/>
                </a:solidFill>
              </a:rPr>
              <a:t>, </a:t>
            </a:r>
            <a:r>
              <a:rPr lang="en-US" sz="2100" b="1" dirty="0">
                <a:solidFill>
                  <a:schemeClr val="bg1"/>
                </a:solidFill>
              </a:rPr>
              <a:t>personal</a:t>
            </a:r>
            <a:r>
              <a:rPr lang="ru-RU" sz="2100" b="1" dirty="0">
                <a:solidFill>
                  <a:schemeClr val="bg1"/>
                </a:solidFill>
              </a:rPr>
              <a:t>_</a:t>
            </a:r>
            <a:r>
              <a:rPr lang="en-US" sz="2100" b="1" dirty="0" err="1">
                <a:solidFill>
                  <a:schemeClr val="bg1"/>
                </a:solidFill>
              </a:rPr>
              <a:t>coef</a:t>
            </a:r>
            <a:r>
              <a:rPr lang="ru-RU" sz="2100" b="1" dirty="0">
                <a:solidFill>
                  <a:schemeClr val="bg1"/>
                </a:solidFill>
              </a:rPr>
              <a:t> – значит </a:t>
            </a:r>
            <a:r>
              <a:rPr lang="ru-RU" sz="2100" dirty="0">
                <a:solidFill>
                  <a:schemeClr val="bg1"/>
                </a:solidFill>
              </a:rPr>
              <a:t>при разработке кампаний вместе с персональным коэффициентом целесообразно, в первую очередь, акцентировать внимание на конкретные возрастные группы, например:</a:t>
            </a:r>
          </a:p>
          <a:p>
            <a:pPr marL="403225" indent="-173038"/>
            <a:r>
              <a:rPr lang="ru-RU" dirty="0">
                <a:solidFill>
                  <a:schemeClr val="bg1"/>
                </a:solidFill>
              </a:rPr>
              <a:t>- клиентам от 31 до 61 года целесообразно предлагать наиболее дорогие и </a:t>
            </a:r>
            <a:r>
              <a:rPr lang="ru-RU" dirty="0" err="1">
                <a:solidFill>
                  <a:schemeClr val="bg1"/>
                </a:solidFill>
              </a:rPr>
              <a:t>бОльшие</a:t>
            </a:r>
            <a:r>
              <a:rPr lang="ru-RU" dirty="0">
                <a:solidFill>
                  <a:schemeClr val="bg1"/>
                </a:solidFill>
              </a:rPr>
              <a:t> по комплекты товаров</a:t>
            </a:r>
          </a:p>
          <a:p>
            <a:pPr marL="403225" indent="-173038"/>
            <a:r>
              <a:rPr lang="ru-RU" dirty="0">
                <a:solidFill>
                  <a:schemeClr val="bg1"/>
                </a:solidFill>
              </a:rPr>
              <a:t>- при наличии ресурсов целесообразно провести кампании для каждой возрастную группу</a:t>
            </a:r>
          </a:p>
          <a:p>
            <a:pPr marL="403225" indent="-173038"/>
            <a:r>
              <a:rPr lang="ru-RU" dirty="0">
                <a:solidFill>
                  <a:schemeClr val="bg1"/>
                </a:solidFill>
              </a:rPr>
              <a:t>-</a:t>
            </a:r>
            <a:r>
              <a:rPr lang="en-US" dirty="0">
                <a:solidFill>
                  <a:schemeClr val="bg1"/>
                </a:solidFill>
              </a:rPr>
              <a:t> </a:t>
            </a:r>
            <a:r>
              <a:rPr lang="ru-RU" dirty="0">
                <a:solidFill>
                  <a:schemeClr val="bg1"/>
                </a:solidFill>
              </a:rPr>
              <a:t>при недостатке ресурсов целесообразно провести кампании для групп с более высокими доходами</a:t>
            </a:r>
            <a:endParaRPr lang="en" sz="2100" dirty="0">
              <a:solidFill>
                <a:schemeClr val="bg1"/>
              </a:solidFill>
            </a:endParaRPr>
          </a:p>
        </p:txBody>
      </p: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EDFEA4A2-7549-9145-90F1-366410309F2A}"/>
              </a:ext>
            </a:extLst>
          </p:cNvPr>
          <p:cNvCxnSpPr>
            <a:cxnSpLocks/>
          </p:cNvCxnSpPr>
          <p:nvPr/>
        </p:nvCxnSpPr>
        <p:spPr>
          <a:xfrm flipV="1">
            <a:off x="861673" y="4473079"/>
            <a:ext cx="0" cy="738664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8CEB4D5-84AA-C440-817F-11E847ABCA48}"/>
              </a:ext>
            </a:extLst>
          </p:cNvPr>
          <p:cNvSpPr txBox="1"/>
          <p:nvPr/>
        </p:nvSpPr>
        <p:spPr>
          <a:xfrm>
            <a:off x="933232" y="4473079"/>
            <a:ext cx="10930353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100" dirty="0">
                <a:solidFill>
                  <a:schemeClr val="bg1"/>
                </a:solidFill>
              </a:rPr>
              <a:t>Целесообразно разработать отдельные кампании для женщин и мужчин, проводя их в разное время для оптимизации работы консультантов-продавцов. </a:t>
            </a:r>
            <a:endParaRPr lang="en" sz="21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4413159-1174-C34D-965E-BEBA75686930}"/>
              </a:ext>
            </a:extLst>
          </p:cNvPr>
          <p:cNvSpPr txBox="1"/>
          <p:nvPr/>
        </p:nvSpPr>
        <p:spPr>
          <a:xfrm>
            <a:off x="703641" y="3992667"/>
            <a:ext cx="11158701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100" b="1" dirty="0">
                <a:solidFill>
                  <a:schemeClr val="bg1"/>
                </a:solidFill>
              </a:rPr>
              <a:t>2. ПРИЗНАК </a:t>
            </a:r>
            <a:r>
              <a:rPr lang="en-US" sz="2100" b="1" dirty="0">
                <a:solidFill>
                  <a:schemeClr val="bg1"/>
                </a:solidFill>
              </a:rPr>
              <a:t>GENDER </a:t>
            </a:r>
            <a:r>
              <a:rPr lang="ru-RU" sz="2100" b="1" dirty="0">
                <a:solidFill>
                  <a:schemeClr val="bg1"/>
                </a:solidFill>
              </a:rPr>
              <a:t>ЯВЛЯЕТСЯ ОПРЕДЕЛЯЮЩИМ ДЛЯ ОДНОГО ИЗ КЛАСТЕРОВ</a:t>
            </a:r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59B5BBFF-2018-F141-8969-4C90375FCC4B}"/>
              </a:ext>
            </a:extLst>
          </p:cNvPr>
          <p:cNvCxnSpPr>
            <a:cxnSpLocks/>
          </p:cNvCxnSpPr>
          <p:nvPr/>
        </p:nvCxnSpPr>
        <p:spPr>
          <a:xfrm>
            <a:off x="544619" y="3938552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FE06714D-4C72-474E-AD93-5986F5F0AB8C}"/>
              </a:ext>
            </a:extLst>
          </p:cNvPr>
          <p:cNvCxnSpPr>
            <a:cxnSpLocks/>
          </p:cNvCxnSpPr>
          <p:nvPr/>
        </p:nvCxnSpPr>
        <p:spPr>
          <a:xfrm>
            <a:off x="533431" y="3938552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4264BE4A-8ABD-C14E-C638-C002A52F078D}"/>
              </a:ext>
            </a:extLst>
          </p:cNvPr>
          <p:cNvCxnSpPr>
            <a:cxnSpLocks/>
          </p:cNvCxnSpPr>
          <p:nvPr/>
        </p:nvCxnSpPr>
        <p:spPr>
          <a:xfrm flipV="1">
            <a:off x="837328" y="5931658"/>
            <a:ext cx="0" cy="738664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EBE1CF0-F9FC-8CA8-CD15-B642EC4CB8DA}"/>
              </a:ext>
            </a:extLst>
          </p:cNvPr>
          <p:cNvSpPr txBox="1"/>
          <p:nvPr/>
        </p:nvSpPr>
        <p:spPr>
          <a:xfrm>
            <a:off x="908887" y="5931658"/>
            <a:ext cx="10930353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100" dirty="0">
                <a:solidFill>
                  <a:schemeClr val="bg1"/>
                </a:solidFill>
              </a:rPr>
              <a:t>Для каждого кластера определены: влияние скидки и топ-10 самых востребованных товаров, которые можно предлагать клиенту к совместной покупке с другими товарами. </a:t>
            </a:r>
            <a:endParaRPr lang="en" sz="21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5F54E9-67A4-1936-40AD-7CFCD0C54A0A}"/>
              </a:ext>
            </a:extLst>
          </p:cNvPr>
          <p:cNvSpPr txBox="1"/>
          <p:nvPr/>
        </p:nvSpPr>
        <p:spPr>
          <a:xfrm>
            <a:off x="679296" y="5451246"/>
            <a:ext cx="11512696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100" b="1" dirty="0">
                <a:solidFill>
                  <a:schemeClr val="bg1"/>
                </a:solidFill>
              </a:rPr>
              <a:t>3. ПРИ КОНТАТАХ С КЛИЕНТОМ ЦЕЛЕСООБРАЗНО ПРЕДВАРИТЕЛЬНО ОПРЕДЕЛИТЬ ЕГО КЛАСТЕР</a:t>
            </a: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7B08B1C8-8A7E-DAEC-56B6-98EA626F8175}"/>
              </a:ext>
            </a:extLst>
          </p:cNvPr>
          <p:cNvCxnSpPr>
            <a:cxnSpLocks/>
          </p:cNvCxnSpPr>
          <p:nvPr/>
        </p:nvCxnSpPr>
        <p:spPr>
          <a:xfrm>
            <a:off x="520274" y="5397131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D11806E8-A541-B8C5-5C90-6CD75CA0D833}"/>
              </a:ext>
            </a:extLst>
          </p:cNvPr>
          <p:cNvCxnSpPr>
            <a:cxnSpLocks/>
          </p:cNvCxnSpPr>
          <p:nvPr/>
        </p:nvCxnSpPr>
        <p:spPr>
          <a:xfrm>
            <a:off x="509086" y="5397131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869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14:cNvPr>
              <p14:cNvContentPartPr/>
              <p14:nvPr/>
            </p14:nvContentPartPr>
            <p14:xfrm>
              <a:off x="2155198" y="-340268"/>
              <a:ext cx="360" cy="360"/>
            </p14:xfrm>
          </p:contentPart>
        </mc:Choice>
        <mc:Fallback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352AA243-1151-8048-BDB6-355307FEDD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6198" y="-34926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4979BC-4F7A-1849-AAB5-E8B85A856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887" y="115472"/>
            <a:ext cx="11313339" cy="849000"/>
          </a:xfrm>
        </p:spPr>
        <p:txBody>
          <a:bodyPr>
            <a:noAutofit/>
          </a:bodyPr>
          <a:lstStyle/>
          <a:p>
            <a:pPr algn="l"/>
            <a:r>
              <a:rPr lang="ru-RU" sz="3600" b="1" dirty="0">
                <a:solidFill>
                  <a:schemeClr val="bg1"/>
                </a:solidFill>
                <a:latin typeface="+mn-lt"/>
              </a:rPr>
              <a:t>9.  ПРОГНОЗ СКЛОННОСТИ КЛИЕНТОВ К ПОКУПКАМ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513E30D-D981-7D4C-A2C1-5F654A5B23D3}"/>
              </a:ext>
            </a:extLst>
          </p:cNvPr>
          <p:cNvSpPr txBox="1"/>
          <p:nvPr/>
        </p:nvSpPr>
        <p:spPr>
          <a:xfrm>
            <a:off x="679296" y="1281182"/>
            <a:ext cx="1108716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1. МОДЕЛЬ ПРОГНОЗА ПОСТРОЕНА НА АЛГОРИТМЕ «СЛУЧАЙНЫЙ ЛЕС»</a:t>
            </a:r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DE793B78-9068-8648-8601-3A29E9B5CFD5}"/>
              </a:ext>
            </a:extLst>
          </p:cNvPr>
          <p:cNvCxnSpPr>
            <a:cxnSpLocks/>
          </p:cNvCxnSpPr>
          <p:nvPr/>
        </p:nvCxnSpPr>
        <p:spPr>
          <a:xfrm>
            <a:off x="520275" y="1227067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C0F3BBF9-CA45-FF40-A9F6-EEA59B966138}"/>
              </a:ext>
            </a:extLst>
          </p:cNvPr>
          <p:cNvCxnSpPr>
            <a:cxnSpLocks/>
          </p:cNvCxnSpPr>
          <p:nvPr/>
        </p:nvCxnSpPr>
        <p:spPr>
          <a:xfrm>
            <a:off x="509087" y="1227067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>
            <a:extLst>
              <a:ext uri="{FF2B5EF4-FFF2-40B4-BE49-F238E27FC236}">
                <a16:creationId xmlns:a16="http://schemas.microsoft.com/office/drawing/2014/main" id="{D6709F06-318B-7E4A-A278-093371A27EBC}"/>
              </a:ext>
            </a:extLst>
          </p:cNvPr>
          <p:cNvCxnSpPr>
            <a:cxnSpLocks/>
          </p:cNvCxnSpPr>
          <p:nvPr/>
        </p:nvCxnSpPr>
        <p:spPr>
          <a:xfrm flipV="1">
            <a:off x="850658" y="1762782"/>
            <a:ext cx="0" cy="1503558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C927C45-AA93-2744-AE43-56B94FDE711D}"/>
              </a:ext>
            </a:extLst>
          </p:cNvPr>
          <p:cNvSpPr txBox="1"/>
          <p:nvPr/>
        </p:nvSpPr>
        <p:spPr>
          <a:xfrm>
            <a:off x="880509" y="1696680"/>
            <a:ext cx="1100190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9525"/>
            <a:r>
              <a:rPr lang="ru-RU" sz="2400" dirty="0">
                <a:solidFill>
                  <a:schemeClr val="bg1"/>
                </a:solidFill>
              </a:rPr>
              <a:t>- в качестве целевой группы выбраны клиенты, участвовавшие</a:t>
            </a:r>
          </a:p>
          <a:p>
            <a:pPr marL="9525"/>
            <a:r>
              <a:rPr lang="ru-RU" sz="2400" dirty="0">
                <a:solidFill>
                  <a:schemeClr val="bg1"/>
                </a:solidFill>
              </a:rPr>
              <a:t>   в первой кампании и купившие более одного товара,</a:t>
            </a:r>
          </a:p>
          <a:p>
            <a:pPr marL="9525"/>
            <a:r>
              <a:rPr lang="ru-RU" sz="2400" dirty="0">
                <a:solidFill>
                  <a:schemeClr val="bg1"/>
                </a:solidFill>
              </a:rPr>
              <a:t>- из обучающих данных исключены 21% аномалий,</a:t>
            </a:r>
          </a:p>
          <a:p>
            <a:pPr marL="9525"/>
            <a:r>
              <a:rPr lang="ru-RU" sz="2400" dirty="0">
                <a:solidFill>
                  <a:schemeClr val="bg1"/>
                </a:solidFill>
              </a:rPr>
              <a:t>- получена точность модели при тестировании 96,5%</a:t>
            </a:r>
          </a:p>
        </p:txBody>
      </p: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EDFEA4A2-7549-9145-90F1-366410309F2A}"/>
              </a:ext>
            </a:extLst>
          </p:cNvPr>
          <p:cNvCxnSpPr>
            <a:cxnSpLocks/>
          </p:cNvCxnSpPr>
          <p:nvPr/>
        </p:nvCxnSpPr>
        <p:spPr>
          <a:xfrm flipV="1">
            <a:off x="850658" y="4847655"/>
            <a:ext cx="0" cy="1569660"/>
          </a:xfrm>
          <a:prstGeom prst="line">
            <a:avLst/>
          </a:prstGeom>
          <a:ln w="952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8CEB4D5-84AA-C440-817F-11E847ABCA48}"/>
              </a:ext>
            </a:extLst>
          </p:cNvPr>
          <p:cNvSpPr txBox="1"/>
          <p:nvPr/>
        </p:nvSpPr>
        <p:spPr>
          <a:xfrm>
            <a:off x="933233" y="4847655"/>
            <a:ext cx="7274334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"/>
            <a:r>
              <a:rPr lang="ru-RU" sz="2400" dirty="0">
                <a:solidFill>
                  <a:schemeClr val="bg1"/>
                </a:solidFill>
              </a:rPr>
              <a:t>- 66% жителей купили более одного товара</a:t>
            </a:r>
          </a:p>
          <a:p>
            <a:pPr marL="12700"/>
            <a:r>
              <a:rPr lang="ru-RU" sz="2400" dirty="0">
                <a:solidFill>
                  <a:schemeClr val="bg1"/>
                </a:solidFill>
              </a:rPr>
              <a:t>           во время первой рекламной кампании</a:t>
            </a:r>
          </a:p>
          <a:p>
            <a:pPr marL="12700"/>
            <a:r>
              <a:rPr lang="ru-RU" sz="2400" dirty="0">
                <a:solidFill>
                  <a:schemeClr val="bg1"/>
                </a:solidFill>
              </a:rPr>
              <a:t>- 72% жителей купит более одного товара</a:t>
            </a:r>
          </a:p>
          <a:p>
            <a:pPr marL="12700"/>
            <a:r>
              <a:rPr lang="ru-RU" sz="2400" dirty="0">
                <a:solidFill>
                  <a:schemeClr val="bg1"/>
                </a:solidFill>
              </a:rPr>
              <a:t>           в городе 1188 (прогнозируется моделью) </a:t>
            </a:r>
            <a:endParaRPr lang="en" sz="2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4413159-1174-C34D-965E-BEBA75686930}"/>
              </a:ext>
            </a:extLst>
          </p:cNvPr>
          <p:cNvSpPr txBox="1"/>
          <p:nvPr/>
        </p:nvSpPr>
        <p:spPr>
          <a:xfrm>
            <a:off x="703641" y="3992667"/>
            <a:ext cx="11158701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2. МОДЕЛЬ ПРЕДСКАЗАЛА БОЛЬШУЮ СКЛОННОСТЬ ЖИТЕЛЕЙ ГОРОДА 118</a:t>
            </a:r>
          </a:p>
          <a:p>
            <a:r>
              <a:rPr lang="ru-RU" sz="2400" b="1" dirty="0">
                <a:solidFill>
                  <a:schemeClr val="bg1"/>
                </a:solidFill>
              </a:rPr>
              <a:t>     К ПОКУПКАМ, ЧЕМ ПОКУПАТЕЛЕЙ В РАНЕЕ ПРОВЕДННОЙ КАМПАНИИ</a:t>
            </a:r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59B5BBFF-2018-F141-8969-4C90375FCC4B}"/>
              </a:ext>
            </a:extLst>
          </p:cNvPr>
          <p:cNvCxnSpPr>
            <a:cxnSpLocks/>
          </p:cNvCxnSpPr>
          <p:nvPr/>
        </p:nvCxnSpPr>
        <p:spPr>
          <a:xfrm>
            <a:off x="544619" y="3938552"/>
            <a:ext cx="3327120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FE06714D-4C72-474E-AD93-5986F5F0AB8C}"/>
              </a:ext>
            </a:extLst>
          </p:cNvPr>
          <p:cNvCxnSpPr>
            <a:cxnSpLocks/>
          </p:cNvCxnSpPr>
          <p:nvPr/>
        </p:nvCxnSpPr>
        <p:spPr>
          <a:xfrm>
            <a:off x="533431" y="3938552"/>
            <a:ext cx="0" cy="448724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246853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2292</TotalTime>
  <Words>734</Words>
  <Application>Microsoft Macintosh PowerPoint</Application>
  <PresentationFormat>Широкоэкранный</PresentationFormat>
  <Paragraphs>102</Paragraphs>
  <Slides>9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Разработка моделей оценки бизнес-эффективности рекламных кампаний и определения склонности клиентов к покупкам товаров</vt:lpstr>
      <vt:lpstr>Цели и задачи</vt:lpstr>
      <vt:lpstr>3.  ФОРМИРОВАНИЕ ВИТРИНЫ ДАННЫХ</vt:lpstr>
      <vt:lpstr>4.  РЕКОМЕНДУЕМАЯ НОРМАЛИЗАЦИЯ ДАННЫХ</vt:lpstr>
      <vt:lpstr>5.  ОПРЕДЕЛЕНИЕ ЭФФЕКТИВНОСТИ КАМПАНИЙ</vt:lpstr>
      <vt:lpstr>6. РЕЗУЛЬТАТЫ ЭФФЕКТИВНОЙ РЕКЛАМНОЙ КАМПАНИИ</vt:lpstr>
      <vt:lpstr>7.  КЛАСТЕРИЗАЦИЯ</vt:lpstr>
      <vt:lpstr>8.  ВЫВОДЫ ПО КЛАСТЕРИЗАЦИИ</vt:lpstr>
      <vt:lpstr>9.  ПРОГНОЗ СКЛОННОСТИ КЛИЕНТОВ К ПОКУПКАМ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Дипломный проект по курсу SQL-разработчик «Разработка базы данных для сервиса ТАКСИ»</dc:title>
  <dc:creator>Аргентов Сергей Геннадьевич</dc:creator>
  <cp:lastModifiedBy>Сергей Аргентов</cp:lastModifiedBy>
  <cp:revision>86</cp:revision>
  <cp:lastPrinted>2022-03-01T21:33:48Z</cp:lastPrinted>
  <dcterms:created xsi:type="dcterms:W3CDTF">2022-02-26T20:54:54Z</dcterms:created>
  <dcterms:modified xsi:type="dcterms:W3CDTF">2023-11-07T04:35:36Z</dcterms:modified>
</cp:coreProperties>
</file>

<file path=docProps/thumbnail.jpeg>
</file>